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ntagon 13"/>
          <p:cNvSpPr>
            <a:spLocks noChangeAspect="1"/>
          </p:cNvSpPr>
          <p:nvPr userDrawn="1"/>
        </p:nvSpPr>
        <p:spPr>
          <a:xfrm>
            <a:off x="1555315" y="0"/>
            <a:ext cx="3829485" cy="6864096"/>
          </a:xfrm>
          <a:prstGeom prst="homePlate">
            <a:avLst>
              <a:gd name="adj" fmla="val 36290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Pentagon 14"/>
          <p:cNvSpPr>
            <a:spLocks noChangeAspect="1"/>
          </p:cNvSpPr>
          <p:nvPr userDrawn="1"/>
        </p:nvSpPr>
        <p:spPr>
          <a:xfrm>
            <a:off x="0" y="0"/>
            <a:ext cx="3829485" cy="6864096"/>
          </a:xfrm>
          <a:prstGeom prst="homePlate">
            <a:avLst>
              <a:gd name="adj" fmla="val 36290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ectangle 18"/>
          <p:cNvSpPr/>
          <p:nvPr userDrawn="1"/>
        </p:nvSpPr>
        <p:spPr>
          <a:xfrm flipV="1">
            <a:off x="0" y="5035296"/>
            <a:ext cx="12192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38300"/>
            <a:ext cx="10363200" cy="1827843"/>
          </a:xfrm>
        </p:spPr>
        <p:txBody>
          <a:bodyPr lIns="0" tIns="0" rIns="0" bIns="0" anchor="b">
            <a:noAutofit/>
          </a:bodyPr>
          <a:lstStyle>
            <a:lvl1pPr algn="r">
              <a:defRPr sz="3733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566160"/>
            <a:ext cx="10363200" cy="686376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867" b="0" i="1" spc="133">
                <a:solidFill>
                  <a:schemeClr val="bg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pic>
        <p:nvPicPr>
          <p:cNvPr id="13" name="Picture 12" descr="NCI-Logo-Color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2" y="5710324"/>
            <a:ext cx="5324687" cy="50800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0" y="5727700"/>
            <a:ext cx="3048000" cy="47457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867" smtClean="0"/>
            </a:lvl1pPr>
          </a:lstStyle>
          <a:p>
            <a:pPr>
              <a:defRPr/>
            </a:pPr>
            <a:r>
              <a:rPr lang="en-US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2879623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067976" y="1426633"/>
            <a:ext cx="547784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000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067976" y="1426633"/>
            <a:ext cx="547784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23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2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4477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6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5838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3992035" y="2865121"/>
            <a:ext cx="4218368" cy="1084580"/>
            <a:chOff x="2333626" y="1990725"/>
            <a:chExt cx="4519680" cy="1162050"/>
          </a:xfrm>
        </p:grpSpPr>
        <p:pic>
          <p:nvPicPr>
            <p:cNvPr id="6" name="Picture 5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3805" y="2133600"/>
              <a:ext cx="3119501" cy="852170"/>
            </a:xfrm>
            <a:prstGeom prst="rect">
              <a:avLst/>
            </a:prstGeom>
          </p:spPr>
        </p:pic>
        <p:pic>
          <p:nvPicPr>
            <p:cNvPr id="8" name="Picture 7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3626" y="1990725"/>
              <a:ext cx="1162050" cy="1162050"/>
            </a:xfrm>
            <a:prstGeom prst="rect">
              <a:avLst/>
            </a:prstGeom>
          </p:spPr>
        </p:pic>
      </p:grpSp>
      <p:sp>
        <p:nvSpPr>
          <p:cNvPr id="10" name="TextBox 13"/>
          <p:cNvSpPr txBox="1">
            <a:spLocks noChangeArrowheads="1"/>
          </p:cNvSpPr>
          <p:nvPr userDrawn="1"/>
        </p:nvSpPr>
        <p:spPr bwMode="auto">
          <a:xfrm>
            <a:off x="2701330" y="5808133"/>
            <a:ext cx="6838026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133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en-US" sz="2133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en-US" sz="2133" b="1" dirty="0" err="1">
                <a:solidFill>
                  <a:schemeClr val="bg1"/>
                </a:solidFill>
                <a:latin typeface="Arial" charset="0"/>
              </a:rPr>
              <a:t>espanol</a:t>
            </a:r>
            <a:endParaRPr lang="en-US" sz="2133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06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11275486" y="6438902"/>
            <a:ext cx="41063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defTabSz="912813"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1000"/>
              </a:lnSpc>
              <a:spcBef>
                <a:spcPct val="50000"/>
              </a:spcBef>
              <a:defRPr/>
            </a:pPr>
            <a:r>
              <a:rPr lang="en-US" altLang="en-US" sz="1000" b="1">
                <a:solidFill>
                  <a:srgbClr val="A0A0A0"/>
                </a:solidFill>
                <a:latin typeface="Arial" panose="020B0604020202020204" pitchFamily="34" charset="0"/>
                <a:ea typeface="SapientSansRegular"/>
                <a:cs typeface="SapientSansRegular"/>
              </a:rPr>
              <a:t> </a:t>
            </a:r>
            <a:fld id="{2C80C920-0BB3-4381-9563-56DC83BA067F}" type="slidenum">
              <a:rPr lang="en-US" altLang="en-US" sz="1000" b="1" smtClean="0">
                <a:solidFill>
                  <a:srgbClr val="A0A0A0"/>
                </a:solidFill>
                <a:latin typeface="Arial" panose="020B0604020202020204" pitchFamily="34" charset="0"/>
                <a:ea typeface="SapientSansRegular"/>
                <a:cs typeface="SapientSansRegular"/>
              </a:rPr>
              <a:pPr algn="r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endParaRPr lang="en-US" altLang="en-US" sz="1000" b="1">
              <a:solidFill>
                <a:srgbClr val="A0A0A0"/>
              </a:solidFill>
              <a:latin typeface="Arial" panose="020B0604020202020204" pitchFamily="34" charset="0"/>
              <a:ea typeface="SapientSansRegular"/>
              <a:cs typeface="SapientSansRegular"/>
            </a:endParaRPr>
          </a:p>
        </p:txBody>
      </p:sp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6784976"/>
            <a:ext cx="12192000" cy="92075"/>
            <a:chOff x="0" y="6207760"/>
            <a:chExt cx="9144000" cy="182880"/>
          </a:xfrm>
        </p:grpSpPr>
        <p:sp>
          <p:nvSpPr>
            <p:cNvPr id="6" name="Rectangle 5"/>
            <p:cNvSpPr/>
            <p:nvPr userDrawn="1"/>
          </p:nvSpPr>
          <p:spPr>
            <a:xfrm>
              <a:off x="2286000" y="6299201"/>
              <a:ext cx="6858000" cy="91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zh-CN" sz="240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6299201"/>
              <a:ext cx="2286000" cy="9143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zh-CN" sz="240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8" name="Parallelogram 7"/>
            <p:cNvSpPr/>
            <p:nvPr userDrawn="1"/>
          </p:nvSpPr>
          <p:spPr>
            <a:xfrm>
              <a:off x="2198688" y="6207760"/>
              <a:ext cx="174625" cy="182880"/>
            </a:xfrm>
            <a:prstGeom prst="parallelogram">
              <a:avLst>
                <a:gd name="adj" fmla="val 42298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zh-CN" sz="240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</p:grpSp>
      <p:pic>
        <p:nvPicPr>
          <p:cNvPr id="9" name="Picture 14" descr="NCI-Logo-Gray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3" y="6345239"/>
            <a:ext cx="3194049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58368" y="415545"/>
            <a:ext cx="10887456" cy="423193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800" baseline="0">
                <a:solidFill>
                  <a:schemeClr val="tx2"/>
                </a:solidFill>
                <a:latin typeface="+mj-lt"/>
                <a:cs typeface="SapientSans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49818" y="1426633"/>
            <a:ext cx="10892365" cy="480060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3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/>
          <p:cNvSpPr>
            <a:spLocks noChangeAspect="1"/>
          </p:cNvSpPr>
          <p:nvPr userDrawn="1"/>
        </p:nvSpPr>
        <p:spPr>
          <a:xfrm>
            <a:off x="1569480" y="0"/>
            <a:ext cx="3829485" cy="6864096"/>
          </a:xfrm>
          <a:prstGeom prst="homePlate">
            <a:avLst>
              <a:gd name="adj" fmla="val 36290"/>
            </a:avLst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Pentagon 12"/>
          <p:cNvSpPr>
            <a:spLocks noChangeAspect="1"/>
          </p:cNvSpPr>
          <p:nvPr userDrawn="1"/>
        </p:nvSpPr>
        <p:spPr>
          <a:xfrm>
            <a:off x="14166" y="0"/>
            <a:ext cx="3829485" cy="6864096"/>
          </a:xfrm>
          <a:prstGeom prst="homePlate">
            <a:avLst>
              <a:gd name="adj" fmla="val 36290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1828800"/>
            <a:ext cx="4023360" cy="18288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32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779008" y="0"/>
            <a:ext cx="5730240" cy="6864096"/>
          </a:xfrm>
        </p:spPr>
        <p:txBody>
          <a:bodyPr anchor="ctr">
            <a:noAutofit/>
          </a:bodyPr>
          <a:lstStyle>
            <a:lvl1pPr marL="609585" marR="0" indent="-609585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914377" marR="0" indent="-304792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2533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914377" marR="0" lvl="1" indent="-304792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914377" marR="0" lvl="1" indent="-304792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</p:txBody>
      </p:sp>
    </p:spTree>
    <p:extLst>
      <p:ext uri="{BB962C8B-B14F-4D97-AF65-F5344CB8AC3E}">
        <p14:creationId xmlns:p14="http://schemas.microsoft.com/office/powerpoint/2010/main" val="329678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1" y="2423160"/>
            <a:ext cx="6705599" cy="1828800"/>
          </a:xfrm>
        </p:spPr>
        <p:txBody>
          <a:bodyPr lIns="0" tIns="0" rIns="0" bIns="0" anchor="b">
            <a:noAutofit/>
          </a:bodyPr>
          <a:lstStyle>
            <a:lvl1pPr algn="r">
              <a:defRPr sz="3733" spc="-107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9" y="4343400"/>
            <a:ext cx="6697189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867" b="0" i="1" spc="133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86144"/>
            <a:ext cx="2555849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07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>
            <a:spLocks noChangeAspect="1"/>
          </p:cNvSpPr>
          <p:nvPr userDrawn="1"/>
        </p:nvSpPr>
        <p:spPr>
          <a:xfrm>
            <a:off x="2031143" y="0"/>
            <a:ext cx="3829485" cy="6864096"/>
          </a:xfrm>
          <a:prstGeom prst="homePlate">
            <a:avLst>
              <a:gd name="adj" fmla="val 36290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Pentagon 9"/>
          <p:cNvSpPr>
            <a:spLocks noChangeAspect="1"/>
          </p:cNvSpPr>
          <p:nvPr userDrawn="1"/>
        </p:nvSpPr>
        <p:spPr>
          <a:xfrm>
            <a:off x="1" y="0"/>
            <a:ext cx="4305313" cy="6864096"/>
          </a:xfrm>
          <a:prstGeom prst="homePlate">
            <a:avLst>
              <a:gd name="adj" fmla="val 3235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860628" y="2423160"/>
            <a:ext cx="5416971" cy="1828800"/>
          </a:xfrm>
        </p:spPr>
        <p:txBody>
          <a:bodyPr lIns="0" tIns="0" rIns="0" bIns="0" anchor="b">
            <a:noAutofit/>
          </a:bodyPr>
          <a:lstStyle>
            <a:lvl1pPr algn="r">
              <a:defRPr sz="3733" spc="-107">
                <a:solidFill>
                  <a:srgbClr val="BB0E3D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0628" y="4343400"/>
            <a:ext cx="5408560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867" b="0" i="1" spc="133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86144"/>
            <a:ext cx="2555849" cy="243840"/>
          </a:xfrm>
          <a:prstGeom prst="rect">
            <a:avLst/>
          </a:prstGeom>
        </p:spPr>
      </p:pic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6039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828800"/>
            <a:ext cx="10363200" cy="32004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32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0" name="Picture 9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86144"/>
            <a:ext cx="2555849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86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3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373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58369" y="1426633"/>
            <a:ext cx="547784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802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58369" y="1426633"/>
            <a:ext cx="547784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8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63540"/>
            <a:ext cx="1097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20504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en-US" sz="1200" smtClean="0"/>
            </a:lvl1pPr>
          </a:lstStyle>
          <a:p>
            <a:pPr>
              <a:defRPr/>
            </a:pPr>
            <a:r>
              <a:rPr lang="en-US" dirty="0"/>
              <a:t>INSERT DATE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6C6C6C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solidFill>
                  <a:srgbClr val="6C6C6C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7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4933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304792" indent="-304792" algn="l" defTabSz="609585" rtl="0" eaLnBrk="1" fontAlgn="base" hangingPunct="1">
        <a:spcBef>
          <a:spcPct val="0"/>
        </a:spcBef>
        <a:spcAft>
          <a:spcPts val="1333"/>
        </a:spcAft>
        <a:buClr>
          <a:schemeClr val="accent1"/>
        </a:buClr>
        <a:buFont typeface="Wingdings" charset="0"/>
        <a:buChar char="§"/>
        <a:defRPr sz="2667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609585" indent="-304792" algn="l" defTabSz="609585" rtl="0" eaLnBrk="1" fontAlgn="base" hangingPunct="1">
        <a:spcBef>
          <a:spcPct val="0"/>
        </a:spcBef>
        <a:spcAft>
          <a:spcPts val="1333"/>
        </a:spcAft>
        <a:buClr>
          <a:schemeClr val="accent1"/>
        </a:buClr>
        <a:buFont typeface="Wingdings" charset="0"/>
        <a:buChar char="§"/>
        <a:defRPr sz="2533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914377" indent="-304792" algn="l" defTabSz="609585" rtl="0" eaLnBrk="1" fontAlgn="base" hangingPunct="1">
        <a:spcBef>
          <a:spcPct val="0"/>
        </a:spcBef>
        <a:spcAft>
          <a:spcPts val="1333"/>
        </a:spcAft>
        <a:buClr>
          <a:schemeClr val="accent1"/>
        </a:buClr>
        <a:buFont typeface="Wingdings" charset="0"/>
        <a:buChar char="§"/>
        <a:defRPr sz="24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1219170" indent="-304792" algn="l" defTabSz="609585" rtl="0" eaLnBrk="1" fontAlgn="base" hangingPunct="1">
        <a:spcBef>
          <a:spcPct val="0"/>
        </a:spcBef>
        <a:spcAft>
          <a:spcPts val="1333"/>
        </a:spcAft>
        <a:buClr>
          <a:schemeClr val="accent1"/>
        </a:buClr>
        <a:buFont typeface="Wingdings" charset="0"/>
        <a:buChar char="§"/>
        <a:defRPr sz="2267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523962" indent="-304792" algn="l" defTabSz="609585" rtl="0" eaLnBrk="1" fontAlgn="base" hangingPunct="1">
        <a:spcBef>
          <a:spcPct val="0"/>
        </a:spcBef>
        <a:spcAft>
          <a:spcPts val="1333"/>
        </a:spcAft>
        <a:buClr>
          <a:schemeClr val="accent1"/>
        </a:buClr>
        <a:buFont typeface="Wingdings" charset="0"/>
        <a:buChar char="§"/>
        <a:defRPr sz="2133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5F6B8-800F-417B-8E28-E578E902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-200" dirty="0"/>
              <a:t>What is PDQ Now?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7091AD0-AED5-4E3A-A87E-341F00D362E2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1024538" y="1129042"/>
          <a:ext cx="10142924" cy="4716146"/>
        </p:xfrm>
        <a:graphic>
          <a:graphicData uri="http://schemas.openxmlformats.org/drawingml/2006/table">
            <a:tbl>
              <a:tblPr firstRow="1" firstCol="1" bandRow="1"/>
              <a:tblGrid>
                <a:gridCol w="5040983">
                  <a:extLst>
                    <a:ext uri="{9D8B030D-6E8A-4147-A177-3AD203B41FA5}">
                      <a16:colId xmlns:a16="http://schemas.microsoft.com/office/drawing/2014/main" val="3781195691"/>
                    </a:ext>
                  </a:extLst>
                </a:gridCol>
                <a:gridCol w="1890897">
                  <a:extLst>
                    <a:ext uri="{9D8B030D-6E8A-4147-A177-3AD203B41FA5}">
                      <a16:colId xmlns:a16="http://schemas.microsoft.com/office/drawing/2014/main" val="3521678048"/>
                    </a:ext>
                  </a:extLst>
                </a:gridCol>
                <a:gridCol w="1568347">
                  <a:extLst>
                    <a:ext uri="{9D8B030D-6E8A-4147-A177-3AD203B41FA5}">
                      <a16:colId xmlns:a16="http://schemas.microsoft.com/office/drawing/2014/main" val="3067457422"/>
                    </a:ext>
                  </a:extLst>
                </a:gridCol>
                <a:gridCol w="1642697">
                  <a:extLst>
                    <a:ext uri="{9D8B030D-6E8A-4147-A177-3AD203B41FA5}">
                      <a16:colId xmlns:a16="http://schemas.microsoft.com/office/drawing/2014/main" val="1441269687"/>
                    </a:ext>
                  </a:extLst>
                </a:gridCol>
              </a:tblGrid>
              <a:tr h="6387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Audience</a:t>
                      </a:r>
                    </a:p>
                  </a:txBody>
                  <a:tcPr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English</a:t>
                      </a:r>
                    </a:p>
                  </a:txBody>
                  <a:tcPr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Spanish</a:t>
                      </a:r>
                    </a:p>
                  </a:txBody>
                  <a:tcPr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8789394"/>
                  </a:ext>
                </a:extLst>
              </a:tr>
              <a:tr h="7159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PDQ Health Professional Cancer Information Summaries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HP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197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188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8205708"/>
                  </a:ext>
                </a:extLst>
              </a:tr>
              <a:tr h="7159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PDQ Patient Cancer Information Summaries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182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182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0443645"/>
                  </a:ext>
                </a:extLst>
              </a:tr>
              <a:tr h="529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Drug Information Summaries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293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217002"/>
                  </a:ext>
                </a:extLst>
              </a:tr>
              <a:tr h="529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NCI Dictionary of Cancer Terms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8,814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8,744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0878218"/>
                  </a:ext>
                </a:extLst>
              </a:tr>
              <a:tr h="529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Genetics Dictionary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HP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246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246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2286213"/>
                  </a:ext>
                </a:extLst>
              </a:tr>
              <a:tr h="529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NCI Drug Dictionary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HP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8,195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7045674"/>
                  </a:ext>
                </a:extLst>
              </a:tr>
              <a:tr h="529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Biomedical Images and Animations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 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415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662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43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CI PPT Template 16x9 BLUE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SapientCentroSlab-Light</vt:lpstr>
      <vt:lpstr>Wingdings</vt:lpstr>
      <vt:lpstr>NCI PPT Template 16x9 BLUE</vt:lpstr>
      <vt:lpstr>What is PDQ 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PDQ Now?</dc:title>
  <dc:creator>Juthe, Robin (NIH/NCI) [E]</dc:creator>
  <cp:lastModifiedBy>Juthe, Robin (NIH/NCI) [E]</cp:lastModifiedBy>
  <cp:revision>1</cp:revision>
  <dcterms:created xsi:type="dcterms:W3CDTF">2022-03-18T16:44:48Z</dcterms:created>
  <dcterms:modified xsi:type="dcterms:W3CDTF">2022-03-18T16:45:19Z</dcterms:modified>
</cp:coreProperties>
</file>